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3" r:id="rId4"/>
    <p:sldId id="260" r:id="rId5"/>
    <p:sldId id="269" r:id="rId6"/>
    <p:sldId id="270" r:id="rId7"/>
    <p:sldId id="262" r:id="rId8"/>
    <p:sldId id="271" r:id="rId9"/>
    <p:sldId id="264" r:id="rId10"/>
    <p:sldId id="266" r:id="rId11"/>
    <p:sldId id="267" r:id="rId12"/>
    <p:sldId id="268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B29DDE2-99D6-48F7-A263-B9F5D634413A}">
          <p14:sldIdLst>
            <p14:sldId id="256"/>
            <p14:sldId id="261"/>
          </p14:sldIdLst>
        </p14:section>
        <p14:section name="Untitled Section" id="{171E7645-316A-42F5-B42A-DE8CED4A7614}">
          <p14:sldIdLst>
            <p14:sldId id="263"/>
            <p14:sldId id="260"/>
            <p14:sldId id="269"/>
            <p14:sldId id="270"/>
            <p14:sldId id="262"/>
            <p14:sldId id="271"/>
            <p14:sldId id="264"/>
            <p14:sldId id="266"/>
            <p14:sldId id="267"/>
            <p14:sldId id="268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2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3215A-93D5-46C1-BCE7-F46F54372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28EC9-A96A-465C-B3A4-D4157A1F6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5716C-EBCA-469E-B45F-D4B16B9D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BEEA-8F11-4A40-8939-9F511FA801E3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B07D1-D54A-44B7-9FF5-B561772CC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E6ED5-2317-4F6B-9C0F-2DD34F5F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6EC6-76BC-4CF2-9E3D-419B5EA06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1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2340A-8AAC-4DBB-81CF-F550BB05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F15AF8-22C2-4E49-8EA0-0D90B8348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76487-E786-4334-99A4-0812348B2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BEEA-8F11-4A40-8939-9F511FA801E3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6348C-5546-48C6-9955-31472E6F7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0A6F0-5A9C-46D8-8A94-488AEBB1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6EC6-76BC-4CF2-9E3D-419B5EA06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18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D28153-13CC-44CF-9FF7-278C3A0CCE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6C827D-6096-418A-9109-5BFCB3E4E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A8087-8847-498A-BB99-E8C6AF41A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BEEA-8F11-4A40-8939-9F511FA801E3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008DE-B415-49E9-9E7E-0B040212A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0F1DF-D8CD-4688-BCFE-FE2FD6AF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6EC6-76BC-4CF2-9E3D-419B5EA06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18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38E6B-84E3-42C4-94DD-93045F4B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60B7F-ACBA-4057-B341-F6E58EF27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11F63-5D10-48F1-90FF-AD1B90FE4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BEEA-8F11-4A40-8939-9F511FA801E3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63544-2FC9-48F6-AE35-98F044DDB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CC663-5D57-448B-8394-AB337E464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6EC6-76BC-4CF2-9E3D-419B5EA06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BCAFA-0F53-4480-BF82-6BF666B0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1974A-12C0-40E5-ACE7-DEFA7AE72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BBCD1-0962-4C0E-8624-2F3A5CAC0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BEEA-8F11-4A40-8939-9F511FA801E3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77016-419D-423D-A3FB-83AACB14A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F98C8-472E-4EBE-9993-7528F109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6EC6-76BC-4CF2-9E3D-419B5EA06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9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6E069-8C7B-4A06-8DEB-48CC7881D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38E45-2E5B-4F42-AF15-34F6DD2F2D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7FA96-1821-4B37-B659-1E8360EE6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3CB1C-7121-4BAB-9E5C-53CF7B7B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BEEA-8F11-4A40-8939-9F511FA801E3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95BA4-CF73-440D-9D68-019B63696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0666F-EB16-42FC-9DF2-71EB5B0F3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6EC6-76BC-4CF2-9E3D-419B5EA06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18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F3C73-3575-46F9-81E0-F765FF27A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F8346-3A21-46D5-B45C-3FC13F8E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A4581-4E03-4806-8A9A-3688D06ED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23D528-15AF-4FA5-9188-883DA7C9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F73F99-E2A5-44FA-8605-C0412EE940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B8321A-D93F-4296-9CB0-73411C872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BEEA-8F11-4A40-8939-9F511FA801E3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9DF830-40AC-4AFD-B6D6-736A73AE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D81061-7451-40C5-B62B-040ABC715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6EC6-76BC-4CF2-9E3D-419B5EA06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74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13FE-D35B-45C1-9D1A-2B988AFE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09E083-89AE-4F23-9589-679107605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BEEA-8F11-4A40-8939-9F511FA801E3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57374-15C6-47EC-9AF6-86C12CB4A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A6BC7-D3A2-4FF2-B072-D44B0CF76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6EC6-76BC-4CF2-9E3D-419B5EA06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04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A7975-B96F-47D4-8184-CF6B7CC0A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BEEA-8F11-4A40-8939-9F511FA801E3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88C52-6D8F-45DF-B87B-47A0FC860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B06AC-0312-4899-9C40-73889365C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6EC6-76BC-4CF2-9E3D-419B5EA06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37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BFB5B-A479-40D2-BB8A-4666E97A9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43635-A60C-432F-B286-1D29E6D27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F133F-FF7D-4F7C-BC3A-1668B35D4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9666B-F84E-4A55-AF51-7D8F6FF46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BEEA-8F11-4A40-8939-9F511FA801E3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BC47C-DD9E-4B29-94CD-540DC8EB7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6A072-4AAE-4178-AAD1-7821CA79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6EC6-76BC-4CF2-9E3D-419B5EA06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94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A663-32EA-4410-BCD9-22361EAF5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17BAF-B238-4441-B62B-30FAFCF3F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35EFD-DC26-4431-B55D-BC095EBB1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21FDC3-903D-4463-B8AC-4B855B423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BEEA-8F11-4A40-8939-9F511FA801E3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AB3EB-D494-4A49-BB23-6F3ABFB21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A5845-3958-49B6-8B51-CB1CB6F0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76EC6-76BC-4CF2-9E3D-419B5EA06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1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7086A-CDC8-4182-A9F0-1CA7755CB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05821-63E8-419D-A140-5B4D39472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D95EA-504F-4015-8ECF-E6EF86A795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1BEEA-8F11-4A40-8939-9F511FA801E3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DBDE8-DB89-4F7D-9510-E9D00670B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4DB7B-A598-4AD7-9A27-BFDF2F2DF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76EC6-76BC-4CF2-9E3D-419B5EA06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0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970E-CFCC-4958-A832-3473DDFE9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574972" cy="987791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Full Custom Drone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B1AE9-CB2C-4B88-8CD7-423F4A28B6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42401" y="5232401"/>
            <a:ext cx="3149600" cy="1625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By: Bruce Liu</a:t>
            </a:r>
          </a:p>
          <a:p>
            <a:r>
              <a:rPr lang="en-US" dirty="0">
                <a:solidFill>
                  <a:schemeClr val="bg1"/>
                </a:solidFill>
              </a:rPr>
              <a:t>Advisor: Ivo </a:t>
            </a:r>
            <a:r>
              <a:rPr lang="en-US" dirty="0" err="1">
                <a:solidFill>
                  <a:schemeClr val="bg1"/>
                </a:solidFill>
              </a:rPr>
              <a:t>Georgiev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8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21346-EB15-44E3-AF2B-6467CDCC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4700 Plans and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6048B-2077-4E29-BC1F-6DD6F784F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I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ncrease mastery of python 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Jenson nano software updates, and basic setup.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Hello world equivalent on Jensen nano. </a:t>
            </a:r>
            <a:endParaRPr lang="en-US" sz="3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Seek sensor library if they exist.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Sensor readout</a:t>
            </a:r>
            <a:endParaRPr lang="en-US" sz="28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Test values for sensors readout on breadboard.</a:t>
            </a:r>
            <a:endParaRPr lang="en-US" sz="3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Sensor fusion code and test.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79478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2529-7753-4525-8A95-D5B87C22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4800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F7B7B-C926-43C0-9E63-DC78EFEF4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68796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>
              <a:spcBef>
                <a:spcPts val="0"/>
              </a:spcBef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Communication with phone controller apps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Phone controller readout. 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>
              <a:spcBef>
                <a:spcPts val="0"/>
              </a:spcBef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Power and final wiring of sensor</a:t>
            </a:r>
          </a:p>
          <a:p>
            <a:pPr lvl="1">
              <a:spcBef>
                <a:spcPts val="0"/>
              </a:spcBef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Hole though PCB solder  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Sensor velcroing 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CC vs CCW wiring check. 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Finalize wiring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Servo library and coding.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System control check. 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Run Motor check.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 Motor controller interface check.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b="0" dirty="0">
                <a:solidFill>
                  <a:schemeClr val="bg1"/>
                </a:solidFill>
                <a:effectLst/>
              </a:rPr>
            </a:b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Balance control check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Propeller installation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Power endurance test.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Outdoor testing</a:t>
            </a:r>
            <a:br>
              <a:rPr lang="en-US" b="0" dirty="0">
                <a:solidFill>
                  <a:schemeClr val="bg1"/>
                </a:solidFill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23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227E2-928A-43F6-A2D7-55120F87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C2EBF-7D1A-45A7-BC13-253B8EA7F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Camera interface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Machine learning obstacle avoidance </a:t>
            </a:r>
          </a:p>
          <a:p>
            <a:pPr lvl="1">
              <a:spcBef>
                <a:spcPts val="0"/>
              </a:spcBef>
            </a:pPr>
            <a:r>
              <a:rPr lang="en-US" b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Therma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l camera fever finding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Elevation dat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a 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return and weather data computation. </a:t>
            </a:r>
            <a:endParaRPr lang="en-US" b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02618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AC82-92AC-4503-93A5-B358CBC43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A8AC5-01B7-485F-9784-0204EBCBB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34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371CE-7A29-424B-AA7A-9523C67B3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Process and Decisions  (Overview)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30A5B-0153-4513-952C-E58FB6CA4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decisions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Interests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Design philosophy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Bill of materials</a:t>
            </a:r>
          </a:p>
          <a:p>
            <a:r>
              <a:rPr lang="en-US" dirty="0">
                <a:solidFill>
                  <a:schemeClr val="bg1"/>
                </a:solidFill>
              </a:rPr>
              <a:t>Motor consideration and requirements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Battery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Charger 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Power distribution </a:t>
            </a:r>
          </a:p>
          <a:p>
            <a:r>
              <a:rPr lang="en-US" dirty="0">
                <a:solidFill>
                  <a:schemeClr val="bg1"/>
                </a:solidFill>
              </a:rPr>
              <a:t>Microprocessor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Wireless interface</a:t>
            </a:r>
          </a:p>
          <a:p>
            <a:r>
              <a:rPr lang="en-US" dirty="0">
                <a:solidFill>
                  <a:schemeClr val="bg1"/>
                </a:solidFill>
              </a:rPr>
              <a:t>Sensors </a:t>
            </a:r>
          </a:p>
          <a:p>
            <a:r>
              <a:rPr lang="en-US" dirty="0">
                <a:solidFill>
                  <a:schemeClr val="bg1"/>
                </a:solidFill>
              </a:rPr>
              <a:t>Current progress and plans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292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3D057-533A-4D2E-B83A-6E59F075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151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398E7-5440-4306-B384-A95D89B2D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37" y="457200"/>
            <a:ext cx="5253644" cy="57742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Bill of Materials</a:t>
            </a:r>
          </a:p>
          <a:p>
            <a:pPr marL="457200" lvl="1" indent="0">
              <a:buNone/>
            </a:pPr>
            <a:r>
              <a:rPr lang="en-US" sz="1400" b="0" i="0" dirty="0" err="1">
                <a:solidFill>
                  <a:schemeClr val="bg1"/>
                </a:solidFill>
                <a:effectLst/>
                <a:latin typeface="Amazon Ember"/>
              </a:rPr>
              <a:t>Waveshare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 AC8265 Wireless NIC Module for Jetson Nano $24.99</a:t>
            </a:r>
          </a:p>
          <a:p>
            <a:pPr marL="457200" lvl="1" indent="0">
              <a:buNone/>
            </a:pPr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NVIDIA Jetson Nano Developer Kit $99.00</a:t>
            </a:r>
          </a:p>
          <a:p>
            <a:pPr marL="457200" lvl="1" indent="0">
              <a:buNone/>
            </a:pPr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SMAKN DC 5V/4A 20W Switching Power Supply Adapter $9.99</a:t>
            </a:r>
          </a:p>
          <a:p>
            <a:pPr marL="457200" lvl="1" indent="0">
              <a:buNone/>
            </a:pPr>
            <a:r>
              <a:rPr lang="en-US" sz="1400" b="0" i="0" dirty="0" err="1">
                <a:solidFill>
                  <a:schemeClr val="bg1"/>
                </a:solidFill>
                <a:effectLst/>
                <a:latin typeface="Amazon Ember"/>
              </a:rPr>
              <a:t>Yahboom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 Acrylic Case for NVIDIA Jetson Nano $17.99</a:t>
            </a:r>
          </a:p>
          <a:p>
            <a:pPr marL="457200" lvl="1" indent="0">
              <a:buNone/>
            </a:pPr>
            <a:r>
              <a:rPr lang="en-US" sz="1400" b="0" i="0" dirty="0" err="1">
                <a:solidFill>
                  <a:schemeClr val="bg1"/>
                </a:solidFill>
                <a:effectLst/>
                <a:latin typeface="Amazon Ember"/>
              </a:rPr>
              <a:t>Readytosky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 S500 Quadcopter Frame $46.96</a:t>
            </a:r>
          </a:p>
          <a:p>
            <a:pPr marL="457200" lvl="1" indent="0">
              <a:buNone/>
            </a:pPr>
            <a:r>
              <a:rPr lang="en-US" sz="1400" b="0" i="0" dirty="0" err="1">
                <a:solidFill>
                  <a:schemeClr val="bg1"/>
                </a:solidFill>
                <a:effectLst/>
                <a:latin typeface="Amazon Ember"/>
              </a:rPr>
              <a:t>Tenergy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 TB6-B Balance Charger Discharger $64.99</a:t>
            </a:r>
          </a:p>
          <a:p>
            <a:pPr marL="457200" lvl="1" indent="0">
              <a:buNone/>
            </a:pPr>
            <a:r>
              <a:rPr lang="en-US" sz="1400" b="0" i="0" dirty="0" err="1">
                <a:solidFill>
                  <a:schemeClr val="bg1"/>
                </a:solidFill>
                <a:effectLst/>
                <a:latin typeface="Amazon Ember"/>
              </a:rPr>
              <a:t>Socokin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 4S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Amazon Ember"/>
              </a:rPr>
              <a:t>Lipo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 Battery 14.8V 6500mAh $95.39</a:t>
            </a:r>
          </a:p>
          <a:p>
            <a:pPr marL="457200" lvl="1" indent="0">
              <a:buNone/>
            </a:pPr>
            <a:r>
              <a:rPr lang="en-US" sz="1400" b="0" i="0" dirty="0">
                <a:solidFill>
                  <a:srgbClr val="FFFFFF"/>
                </a:solidFill>
                <a:effectLst/>
                <a:latin typeface="Open Sans"/>
              </a:rPr>
              <a:t>Air Gear 450 motor, esc, propellor set $129.99</a:t>
            </a:r>
          </a:p>
          <a:p>
            <a:pPr marL="457200" lvl="1" indent="0">
              <a:buNone/>
            </a:pPr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2PCS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Amazon Ember"/>
              </a:rPr>
              <a:t>ShareGoo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 12AWG Female XT60 wire $9.99</a:t>
            </a:r>
          </a:p>
          <a:p>
            <a:pPr marL="457200" lvl="1" indent="0">
              <a:buNone/>
            </a:pPr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100PCS 2mm 3.5mm 4mm Female Male Gold Banana Bullet Connector $15.59</a:t>
            </a:r>
          </a:p>
          <a:p>
            <a:pPr marL="457200" lvl="1" indent="0">
              <a:buNone/>
            </a:pPr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MCIGICM 10 Pair XT60H (XT60 Upgrade) Male Female Bullet Connectors Power Plugs $8.98</a:t>
            </a:r>
          </a:p>
          <a:p>
            <a:pPr marL="457200" lvl="1" indent="0">
              <a:buNone/>
            </a:pPr>
            <a:r>
              <a:rPr lang="en-US" sz="1400" b="0" i="0" dirty="0" err="1">
                <a:solidFill>
                  <a:schemeClr val="bg1"/>
                </a:solidFill>
                <a:effectLst/>
                <a:latin typeface="Amazon Ember"/>
              </a:rPr>
              <a:t>HiLetgo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 MPU9250/6500 9-Axis 9 DOF 16 Bit Gyroscope Acceleration Magnetic Sensor $8.99</a:t>
            </a:r>
          </a:p>
          <a:p>
            <a:pPr marL="457200" lvl="1" indent="0">
              <a:buNone/>
            </a:pPr>
            <a:r>
              <a:rPr lang="en-US" sz="1400" b="0" i="0" dirty="0" err="1">
                <a:solidFill>
                  <a:schemeClr val="bg1"/>
                </a:solidFill>
                <a:effectLst/>
                <a:latin typeface="Amazon Ember"/>
              </a:rPr>
              <a:t>KeeYees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 3pcs BME280 Compatible with BMP280 Digital 5V Temperature Humidity Sensor Atmospheric Barometric Pressure $13.99</a:t>
            </a:r>
          </a:p>
          <a:p>
            <a:pPr marL="457200" lvl="1" indent="0">
              <a:buNone/>
            </a:pPr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Velcro 3/8-inch Black Hook and Loop, 50-lb Tensile Strength, 25 Yards $12.72</a:t>
            </a:r>
          </a:p>
          <a:p>
            <a:pPr marL="457200" lvl="1" indent="0">
              <a:buNone/>
            </a:pPr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HOBBYMATE XT60 PDB Power Distribution Board $9.90</a:t>
            </a:r>
            <a:endParaRPr lang="en-US" sz="1400" dirty="0">
              <a:solidFill>
                <a:schemeClr val="bg1"/>
              </a:solidFill>
            </a:endParaRPr>
          </a:p>
          <a:p>
            <a:pPr lvl="1"/>
            <a:endParaRPr lang="en-US" sz="1400" b="0" i="0" dirty="0">
              <a:solidFill>
                <a:schemeClr val="bg1"/>
              </a:solidFill>
              <a:effectLst/>
              <a:latin typeface="Amazon Ember"/>
            </a:endParaRPr>
          </a:p>
          <a:p>
            <a:pPr lvl="1"/>
            <a:endParaRPr lang="en-US" sz="1400" b="0" i="0" dirty="0">
              <a:solidFill>
                <a:schemeClr val="bg1"/>
              </a:solidFill>
              <a:effectLst/>
              <a:latin typeface="Amazon Ember"/>
            </a:endParaRPr>
          </a:p>
          <a:p>
            <a:pPr lvl="1"/>
            <a:endParaRPr lang="en-US" sz="800" b="0" i="0" dirty="0">
              <a:solidFill>
                <a:schemeClr val="bg1"/>
              </a:solidFill>
              <a:effectLst/>
              <a:latin typeface="Amazon Ember"/>
            </a:endParaRPr>
          </a:p>
          <a:p>
            <a:pPr lvl="1"/>
            <a:endParaRPr lang="en-US" sz="800" b="0" i="0" dirty="0">
              <a:solidFill>
                <a:schemeClr val="bg1"/>
              </a:solidFill>
              <a:effectLst/>
              <a:latin typeface="Amazon Ember"/>
            </a:endParaRPr>
          </a:p>
          <a:p>
            <a:pPr lvl="1"/>
            <a:endParaRPr lang="en-US" sz="800" b="0" i="0" dirty="0">
              <a:solidFill>
                <a:schemeClr val="bg1"/>
              </a:solidFill>
              <a:effectLst/>
              <a:latin typeface="Amazon Ember"/>
            </a:endParaRPr>
          </a:p>
          <a:p>
            <a:pPr lvl="1"/>
            <a:endParaRPr lang="en-US" sz="800" b="0" i="0" dirty="0">
              <a:solidFill>
                <a:schemeClr val="bg1"/>
              </a:solidFill>
              <a:effectLst/>
              <a:latin typeface="Amazon Ember"/>
            </a:endParaRPr>
          </a:p>
          <a:p>
            <a:pPr lvl="1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0A37F-49C9-4897-8336-65D5FC2B5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193801"/>
            <a:ext cx="3932237" cy="5037668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Design Philosophy</a:t>
            </a:r>
          </a:p>
          <a:p>
            <a:r>
              <a:rPr lang="en-US" dirty="0">
                <a:solidFill>
                  <a:schemeClr val="bg1"/>
                </a:solidFill>
              </a:rPr>
              <a:t>	buy vs make </a:t>
            </a:r>
          </a:p>
          <a:p>
            <a:r>
              <a:rPr lang="en-US" dirty="0">
                <a:solidFill>
                  <a:schemeClr val="bg1"/>
                </a:solidFill>
              </a:rPr>
              <a:t>	incremental development</a:t>
            </a:r>
          </a:p>
          <a:p>
            <a:r>
              <a:rPr lang="en-US" dirty="0">
                <a:solidFill>
                  <a:schemeClr val="bg1"/>
                </a:solidFill>
              </a:rPr>
              <a:t>	       internal initial estimate </a:t>
            </a:r>
          </a:p>
          <a:p>
            <a:r>
              <a:rPr lang="en-US" dirty="0">
                <a:solidFill>
                  <a:schemeClr val="bg1"/>
                </a:solidFill>
              </a:rPr>
              <a:t>	       over spec in the case unknowns</a:t>
            </a:r>
          </a:p>
          <a:p>
            <a:r>
              <a:rPr lang="en-US" dirty="0">
                <a:solidFill>
                  <a:schemeClr val="bg1"/>
                </a:solidFill>
              </a:rPr>
              <a:t>	       targeted unknowns </a:t>
            </a:r>
          </a:p>
          <a:p>
            <a:r>
              <a:rPr lang="en-US" dirty="0">
                <a:solidFill>
                  <a:schemeClr val="bg1"/>
                </a:solidFill>
              </a:rPr>
              <a:t>	       test verification per step  </a:t>
            </a:r>
          </a:p>
          <a:p>
            <a:r>
              <a:rPr lang="en-US" dirty="0">
                <a:solidFill>
                  <a:schemeClr val="bg1"/>
                </a:solidFill>
              </a:rPr>
              <a:t>	auxiliary readiness </a:t>
            </a:r>
          </a:p>
          <a:p>
            <a:r>
              <a:rPr lang="en-US" dirty="0">
                <a:solidFill>
                  <a:schemeClr val="bg1"/>
                </a:solidFill>
              </a:rPr>
              <a:t>	overhead for upgrades and future code</a:t>
            </a:r>
          </a:p>
          <a:p>
            <a:r>
              <a:rPr lang="en-US" dirty="0">
                <a:solidFill>
                  <a:schemeClr val="bg1"/>
                </a:solidFill>
              </a:rPr>
              <a:t>	covid-19 considerations</a:t>
            </a:r>
          </a:p>
          <a:p>
            <a:r>
              <a:rPr lang="en-US" dirty="0">
                <a:solidFill>
                  <a:schemeClr val="bg1"/>
                </a:solidFill>
              </a:rPr>
              <a:t>Personal Interests satisfied by Drone project</a:t>
            </a:r>
          </a:p>
          <a:p>
            <a:r>
              <a:rPr lang="en-US" dirty="0">
                <a:solidFill>
                  <a:schemeClr val="bg1"/>
                </a:solidFill>
              </a:rPr>
              <a:t>	scientific &amp;/or engineering</a:t>
            </a:r>
          </a:p>
          <a:p>
            <a:r>
              <a:rPr lang="en-US" dirty="0">
                <a:solidFill>
                  <a:schemeClr val="bg1"/>
                </a:solidFill>
              </a:rPr>
              <a:t> 	advancement &amp; research</a:t>
            </a:r>
          </a:p>
          <a:p>
            <a:r>
              <a:rPr lang="en-US" dirty="0">
                <a:solidFill>
                  <a:schemeClr val="bg1"/>
                </a:solidFill>
              </a:rPr>
              <a:t>	sensors</a:t>
            </a:r>
          </a:p>
          <a:p>
            <a:r>
              <a:rPr lang="en-US" dirty="0">
                <a:solidFill>
                  <a:schemeClr val="bg1"/>
                </a:solidFill>
              </a:rPr>
              <a:t>	control</a:t>
            </a:r>
          </a:p>
          <a:p>
            <a:r>
              <a:rPr lang="en-US" dirty="0">
                <a:solidFill>
                  <a:schemeClr val="bg1"/>
                </a:solidFill>
              </a:rPr>
              <a:t>	power</a:t>
            </a:r>
          </a:p>
          <a:p>
            <a:r>
              <a:rPr lang="en-US" dirty="0">
                <a:solidFill>
                  <a:schemeClr val="bg1"/>
                </a:solidFill>
              </a:rPr>
              <a:t>	computer hardware</a:t>
            </a:r>
          </a:p>
          <a:p>
            <a:r>
              <a:rPr lang="en-US" dirty="0">
                <a:solidFill>
                  <a:schemeClr val="bg1"/>
                </a:solidFill>
              </a:rPr>
              <a:t>	electromagnetic spectrum</a:t>
            </a:r>
          </a:p>
          <a:p>
            <a:r>
              <a:rPr lang="en-US" dirty="0">
                <a:solidFill>
                  <a:schemeClr val="bg1"/>
                </a:solidFill>
              </a:rPr>
              <a:t>	machine or deep learning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58D3B-1732-4CC7-87C9-36FF1F9A3A3F}"/>
              </a:ext>
            </a:extLst>
          </p:cNvPr>
          <p:cNvSpPr txBox="1"/>
          <p:nvPr/>
        </p:nvSpPr>
        <p:spPr>
          <a:xfrm>
            <a:off x="9784080" y="989215"/>
            <a:ext cx="2186247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Owned Materials </a:t>
            </a:r>
          </a:p>
          <a:p>
            <a:pPr lvl="1"/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Screwdriver</a:t>
            </a:r>
            <a:r>
              <a:rPr lang="en-US" sz="1400" dirty="0">
                <a:solidFill>
                  <a:schemeClr val="bg1"/>
                </a:solidFill>
                <a:latin typeface="Amazon Ember"/>
              </a:rPr>
              <a:t> set 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Amazon Ember"/>
              </a:rPr>
              <a:t>Soldering station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Amazon Ember"/>
              </a:rPr>
              <a:t>Soldering tips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Amazon Ember"/>
              </a:rPr>
              <a:t>Soldering tip cleaner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Amazon Ember"/>
              </a:rPr>
              <a:t>Rosin flux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Amazon Ember"/>
              </a:rPr>
              <a:t>Lab multimeter  </a:t>
            </a:r>
            <a:endParaRPr lang="en-US" sz="1400" b="0" i="0" dirty="0">
              <a:solidFill>
                <a:schemeClr val="bg1"/>
              </a:solidFill>
              <a:effectLst/>
              <a:latin typeface="Amazon Ember"/>
            </a:endParaRPr>
          </a:p>
          <a:p>
            <a:pPr lvl="1"/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Tin rosin core solder 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Amazon Ember"/>
              </a:rPr>
              <a:t>Wire striper</a:t>
            </a:r>
          </a:p>
          <a:p>
            <a:pPr lvl="1"/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Barrel jack connector 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Amazon Ember"/>
              </a:rPr>
              <a:t>Desktop computer </a:t>
            </a:r>
          </a:p>
          <a:p>
            <a:pPr lvl="1"/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Bread board 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Amazon Ember"/>
              </a:rPr>
              <a:t>Jumper wires</a:t>
            </a:r>
            <a:endParaRPr lang="en-US" sz="1400" b="0" i="0" dirty="0">
              <a:solidFill>
                <a:schemeClr val="bg1"/>
              </a:solidFill>
              <a:effectLst/>
              <a:latin typeface="Amazon Ember"/>
            </a:endParaRPr>
          </a:p>
          <a:p>
            <a:pPr lvl="1"/>
            <a:r>
              <a:rPr lang="en-US" sz="1400" dirty="0">
                <a:solidFill>
                  <a:schemeClr val="bg1"/>
                </a:solidFill>
                <a:latin typeface="Amazon Ember"/>
              </a:rPr>
              <a:t>Hole through PCB</a:t>
            </a:r>
          </a:p>
          <a:p>
            <a:pPr lvl="1"/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Soldering Station with Six Flexible Arms</a:t>
            </a:r>
          </a:p>
          <a:p>
            <a:pPr lvl="1"/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Multitool  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Amazon Ember"/>
              </a:rPr>
              <a:t>tape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Extra Items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Amazon Ember"/>
              </a:rPr>
              <a:t>Camera</a:t>
            </a:r>
          </a:p>
          <a:p>
            <a:pPr lvl="1"/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Thermal camera</a:t>
            </a:r>
            <a:endParaRPr lang="en-US" sz="1400" b="0" i="0" dirty="0">
              <a:solidFill>
                <a:srgbClr val="FFFFFF"/>
              </a:solidFill>
              <a:effectLst/>
              <a:latin typeface="Open 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7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2843-EBC1-4795-A38C-3E58B441C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4811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Motor Selection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64DFE-78D3-478A-96C9-F67B72C7E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654233"/>
            <a:ext cx="3932237" cy="4214755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solidFill>
                  <a:schemeClr val="bg1"/>
                </a:solidFill>
              </a:rPr>
              <a:t>Thrust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1.2Kg per motor</a:t>
            </a:r>
          </a:p>
          <a:p>
            <a:r>
              <a:rPr lang="en-US" dirty="0">
                <a:solidFill>
                  <a:schemeClr val="bg1"/>
                </a:solidFill>
              </a:rPr>
              <a:t>	current mass 1lb</a:t>
            </a:r>
          </a:p>
          <a:p>
            <a:r>
              <a:rPr lang="en-US" dirty="0">
                <a:solidFill>
                  <a:schemeClr val="bg1"/>
                </a:solidFill>
              </a:rPr>
              <a:t>Power requirements </a:t>
            </a:r>
          </a:p>
          <a:p>
            <a:r>
              <a:rPr lang="en-US" dirty="0">
                <a:solidFill>
                  <a:schemeClr val="bg1"/>
                </a:solidFill>
              </a:rPr>
              <a:t>	4S</a:t>
            </a:r>
          </a:p>
          <a:p>
            <a:r>
              <a:rPr lang="en-US" dirty="0">
                <a:solidFill>
                  <a:schemeClr val="bg1"/>
                </a:solidFill>
              </a:rPr>
              <a:t>	1s = 3.7V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Quad motor interface</a:t>
            </a:r>
          </a:p>
          <a:p>
            <a:r>
              <a:rPr lang="en-US" dirty="0">
                <a:solidFill>
                  <a:schemeClr val="bg1"/>
                </a:solidFill>
              </a:rPr>
              <a:t>	rotation CCW and CW </a:t>
            </a:r>
          </a:p>
          <a:p>
            <a:r>
              <a:rPr lang="en-US" dirty="0">
                <a:solidFill>
                  <a:schemeClr val="bg1"/>
                </a:solidFill>
              </a:rPr>
              <a:t>	banana connection to esc</a:t>
            </a:r>
          </a:p>
          <a:p>
            <a:r>
              <a:rPr lang="en-US" dirty="0">
                <a:solidFill>
                  <a:schemeClr val="bg1"/>
                </a:solidFill>
              </a:rPr>
              <a:t>Power interface</a:t>
            </a:r>
          </a:p>
          <a:p>
            <a:r>
              <a:rPr lang="en-US" dirty="0">
                <a:solidFill>
                  <a:schemeClr val="bg1"/>
                </a:solidFill>
              </a:rPr>
              <a:t>	ESC electronic speed controller</a:t>
            </a:r>
          </a:p>
          <a:p>
            <a:r>
              <a:rPr lang="en-US" dirty="0">
                <a:solidFill>
                  <a:schemeClr val="bg1"/>
                </a:solidFill>
              </a:rPr>
              <a:t>		DC to 3 Phase AC</a:t>
            </a:r>
          </a:p>
        </p:txBody>
      </p:sp>
      <p:pic>
        <p:nvPicPr>
          <p:cNvPr id="18" name="Picture Placeholder 17" descr="A picture containing text, floor, indoor&#10;&#10;Description automatically generated">
            <a:extLst>
              <a:ext uri="{FF2B5EF4-FFF2-40B4-BE49-F238E27FC236}">
                <a16:creationId xmlns:a16="http://schemas.microsoft.com/office/drawing/2014/main" id="{D4974418-F9CD-4EB0-8DCC-D5EDCEAAD7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4459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00780-E31E-4984-9CB4-00E80612F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688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Battery</a:t>
            </a:r>
          </a:p>
        </p:txBody>
      </p:sp>
      <p:pic>
        <p:nvPicPr>
          <p:cNvPr id="6" name="Picture Placeholder 5" descr="A close up of items on a table&#10;&#10;Description automatically generated">
            <a:extLst>
              <a:ext uri="{FF2B5EF4-FFF2-40B4-BE49-F238E27FC236}">
                <a16:creationId xmlns:a16="http://schemas.microsoft.com/office/drawing/2014/main" id="{13A6B210-0EE1-4435-A69F-DC29C0BE1C9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704A1B-9C6E-4162-B82E-619605EF7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LIpo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</a:rPr>
              <a:t>Voltage matching for motor</a:t>
            </a:r>
          </a:p>
          <a:p>
            <a:r>
              <a:rPr lang="en-US" sz="2400" dirty="0">
                <a:solidFill>
                  <a:schemeClr val="bg1"/>
                </a:solidFill>
              </a:rPr>
              <a:t>Duration of flight</a:t>
            </a:r>
          </a:p>
          <a:p>
            <a:r>
              <a:rPr lang="en-US" sz="2400" dirty="0">
                <a:solidFill>
                  <a:schemeClr val="bg1"/>
                </a:solidFill>
              </a:rPr>
              <a:t>	6500 </a:t>
            </a:r>
            <a:r>
              <a:rPr lang="en-US" sz="2400" dirty="0" err="1">
                <a:solidFill>
                  <a:schemeClr val="bg1"/>
                </a:solidFill>
              </a:rPr>
              <a:t>milliAmp</a:t>
            </a:r>
            <a:r>
              <a:rPr lang="en-US" sz="2400" dirty="0">
                <a:solidFill>
                  <a:schemeClr val="bg1"/>
                </a:solidFill>
              </a:rPr>
              <a:t>/H </a:t>
            </a:r>
          </a:p>
          <a:p>
            <a:r>
              <a:rPr lang="en-US" sz="2400" dirty="0">
                <a:solidFill>
                  <a:schemeClr val="bg1"/>
                </a:solidFill>
              </a:rPr>
              <a:t>Charger </a:t>
            </a:r>
          </a:p>
          <a:p>
            <a:r>
              <a:rPr lang="en-US" sz="2400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4487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F55C9-0D34-4BD6-8D3E-1024EF2BE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711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Power Distribution   </a:t>
            </a:r>
          </a:p>
        </p:txBody>
      </p:sp>
      <p:pic>
        <p:nvPicPr>
          <p:cNvPr id="6" name="Picture Placeholder 5" descr="A circuit board&#10;&#10;Description automatically generated">
            <a:extLst>
              <a:ext uri="{FF2B5EF4-FFF2-40B4-BE49-F238E27FC236}">
                <a16:creationId xmlns:a16="http://schemas.microsoft.com/office/drawing/2014/main" id="{1B795179-EA4C-4792-9C20-D20A11EA4DA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E5B23-8D86-4B3D-B54B-30E671124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mazon Ember"/>
              </a:rPr>
              <a:t>HOBBYMATE XT60 PDB Power Distribution Board</a:t>
            </a:r>
          </a:p>
          <a:p>
            <a:r>
              <a:rPr lang="en-US" dirty="0">
                <a:solidFill>
                  <a:schemeClr val="bg1"/>
                </a:solidFill>
                <a:latin typeface="Amazon Ember"/>
              </a:rPr>
              <a:t>Voltage range for battery and motors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Connection to battery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0" i="0" dirty="0">
                <a:solidFill>
                  <a:srgbClr val="0F1111"/>
                </a:solidFill>
                <a:effectLst/>
                <a:latin typeface="Amazon Ember"/>
              </a:rPr>
              <a:t> 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mazon Ember"/>
              </a:rPr>
              <a:t>Traxxas</a:t>
            </a:r>
            <a:r>
              <a:rPr lang="en-US" b="0" i="0" dirty="0">
                <a:solidFill>
                  <a:schemeClr val="bg1"/>
                </a:solidFill>
                <a:effectLst/>
                <a:latin typeface="Amazon Ember"/>
              </a:rPr>
              <a:t> RC to XT60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Power to four ESC to motors</a:t>
            </a:r>
          </a:p>
          <a:p>
            <a:r>
              <a:rPr lang="en-US" dirty="0">
                <a:solidFill>
                  <a:schemeClr val="bg1"/>
                </a:solidFill>
              </a:rPr>
              <a:t>Power via barrel jack to 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1733384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EEDB7-9E53-4D6A-BED3-86C78F7E8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02" y="266007"/>
            <a:ext cx="4248323" cy="9144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Microprocessor or flight controller: Jensen nano</a:t>
            </a:r>
          </a:p>
        </p:txBody>
      </p:sp>
      <p:pic>
        <p:nvPicPr>
          <p:cNvPr id="6" name="Picture Placeholder 5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3F3B700A-50A5-4CF5-8885-E1121DD74CF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67162-9EFF-4DFC-8A1D-51BE9D64A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9160" y="1397001"/>
            <a:ext cx="3932237" cy="477519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Can be replaced by peer’s flight controller.</a:t>
            </a:r>
          </a:p>
          <a:p>
            <a:r>
              <a:rPr lang="en-US" dirty="0">
                <a:solidFill>
                  <a:schemeClr val="bg1"/>
                </a:solidFill>
              </a:rPr>
              <a:t>CPU: </a:t>
            </a:r>
            <a:r>
              <a:rPr lang="en-US" b="0" i="0" dirty="0">
                <a:solidFill>
                  <a:schemeClr val="bg1"/>
                </a:solidFill>
                <a:effectLst/>
                <a:latin typeface="DINWebPro"/>
              </a:rPr>
              <a:t>64-bit Quad-core ARM A57 @ 1.43GHz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DINWebPro"/>
              </a:rPr>
              <a:t>GPU: 128-core NVIDIA Maxwell @ 921MHz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DINWebPro"/>
              </a:rPr>
              <a:t>RAM: 4GB 64-bit LPDDR4 @ 1600MHz | 25.6 GB/s</a:t>
            </a:r>
          </a:p>
          <a:p>
            <a:r>
              <a:rPr lang="en-US" dirty="0">
                <a:solidFill>
                  <a:schemeClr val="bg1"/>
                </a:solidFill>
                <a:latin typeface="DINWebPro"/>
              </a:rPr>
              <a:t>Vin = 5V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Programing  language : Python</a:t>
            </a:r>
          </a:p>
          <a:p>
            <a:r>
              <a:rPr lang="en-US" dirty="0">
                <a:solidFill>
                  <a:schemeClr val="bg1"/>
                </a:solidFill>
              </a:rPr>
              <a:t>	GPIO library</a:t>
            </a:r>
          </a:p>
          <a:p>
            <a:r>
              <a:rPr lang="en-US" dirty="0">
                <a:solidFill>
                  <a:schemeClr val="bg1"/>
                </a:solidFill>
              </a:rPr>
              <a:t>	servos library</a:t>
            </a:r>
          </a:p>
          <a:p>
            <a:r>
              <a:rPr lang="en-US" dirty="0">
                <a:solidFill>
                  <a:schemeClr val="bg1"/>
                </a:solidFill>
              </a:rPr>
              <a:t>	image processing</a:t>
            </a:r>
          </a:p>
          <a:p>
            <a:r>
              <a:rPr lang="en-US" dirty="0">
                <a:solidFill>
                  <a:schemeClr val="bg1"/>
                </a:solidFill>
              </a:rPr>
              <a:t>	machine learning</a:t>
            </a:r>
          </a:p>
          <a:p>
            <a:r>
              <a:rPr lang="en-US" dirty="0">
                <a:solidFill>
                  <a:schemeClr val="bg1"/>
                </a:solidFill>
              </a:rPr>
              <a:t>GPIO pins</a:t>
            </a:r>
          </a:p>
          <a:p>
            <a:r>
              <a:rPr lang="en-US" dirty="0">
                <a:solidFill>
                  <a:schemeClr val="bg1"/>
                </a:solidFill>
              </a:rPr>
              <a:t>	sensor communication  </a:t>
            </a:r>
          </a:p>
          <a:p>
            <a:r>
              <a:rPr lang="en-US" dirty="0">
                <a:solidFill>
                  <a:schemeClr val="bg1"/>
                </a:solidFill>
              </a:rPr>
              <a:t>	Motor control via ESC</a:t>
            </a:r>
          </a:p>
          <a:p>
            <a:r>
              <a:rPr lang="en-US" dirty="0">
                <a:solidFill>
                  <a:schemeClr val="bg1"/>
                </a:solidFill>
              </a:rPr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157965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1C6CC-C140-41FC-9F0E-D372627C3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180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Wireless interface </a:t>
            </a:r>
          </a:p>
        </p:txBody>
      </p:sp>
      <p:pic>
        <p:nvPicPr>
          <p:cNvPr id="6" name="Content Placeholder 5" descr="A picture containing qr code&#10;&#10;Description automatically generated">
            <a:extLst>
              <a:ext uri="{FF2B5EF4-FFF2-40B4-BE49-F238E27FC236}">
                <a16:creationId xmlns:a16="http://schemas.microsoft.com/office/drawing/2014/main" id="{E075EBCF-9B62-49DD-8FA7-2E92632AD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030" y="987425"/>
            <a:ext cx="5790515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3ADBD-5780-4F51-AAB2-8BD9F78F2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chemeClr val="bg1"/>
                </a:solidFill>
                <a:effectLst/>
                <a:latin typeface="Amazon Ember"/>
              </a:rPr>
              <a:t>Waveshare</a:t>
            </a:r>
            <a:r>
              <a:rPr lang="en-US" b="0" i="0" dirty="0">
                <a:solidFill>
                  <a:schemeClr val="bg1"/>
                </a:solidFill>
                <a:effectLst/>
                <a:latin typeface="Amazon Ember"/>
              </a:rPr>
              <a:t> AC8265 Wireless NIC Module for Jetson Nano 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Amazon Ember"/>
              </a:rPr>
              <a:t>	</a:t>
            </a:r>
            <a:r>
              <a:rPr lang="en-US" b="0" i="0" dirty="0">
                <a:solidFill>
                  <a:schemeClr val="bg1"/>
                </a:solidFill>
                <a:effectLst/>
                <a:latin typeface="Amazon Ember"/>
              </a:rPr>
              <a:t>2.4GHz / 5GHz Dual Band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mazon Ember"/>
              </a:rPr>
              <a:t>WiFi</a:t>
            </a:r>
            <a:endParaRPr lang="en-US" dirty="0">
              <a:solidFill>
                <a:schemeClr val="bg1"/>
              </a:solidFill>
              <a:latin typeface="Amazon Ember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Amazon Ember"/>
              </a:rPr>
              <a:t>	 Bluetooth 4.2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Amazon Ember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Amazon Ember"/>
              </a:rPr>
              <a:t>Peer controller or Phone app communication </a:t>
            </a:r>
            <a:endParaRPr lang="en-US" b="0" i="0" dirty="0">
              <a:solidFill>
                <a:srgbClr val="0F1111"/>
              </a:solidFill>
              <a:effectLst/>
              <a:latin typeface="Amazon Ember"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83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08DB3-9281-488C-BF9C-18EA1B41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858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Sensors</a:t>
            </a:r>
          </a:p>
        </p:txBody>
      </p:sp>
      <p:pic>
        <p:nvPicPr>
          <p:cNvPr id="6" name="Content Placeholder 5" descr="A picture containing text, wood&#10;&#10;Description automatically generated">
            <a:extLst>
              <a:ext uri="{FF2B5EF4-FFF2-40B4-BE49-F238E27FC236}">
                <a16:creationId xmlns:a16="http://schemas.microsoft.com/office/drawing/2014/main" id="{9DF640C6-A653-4775-9F77-CBBD62123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32475" y="1596629"/>
            <a:ext cx="4873625" cy="365521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0AD041-2631-4855-A53A-21E18610B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I2C interface</a:t>
            </a:r>
          </a:p>
          <a:p>
            <a:r>
              <a:rPr lang="en-US" dirty="0">
                <a:solidFill>
                  <a:schemeClr val="bg1"/>
                </a:solidFill>
              </a:rPr>
              <a:t>IMU</a:t>
            </a:r>
          </a:p>
          <a:p>
            <a:r>
              <a:rPr lang="en-US" dirty="0">
                <a:solidFill>
                  <a:schemeClr val="bg1"/>
                </a:solidFill>
              </a:rPr>
              <a:t>	Gyrometer</a:t>
            </a:r>
          </a:p>
          <a:p>
            <a:r>
              <a:rPr lang="en-US" dirty="0">
                <a:solidFill>
                  <a:schemeClr val="bg1"/>
                </a:solidFill>
              </a:rPr>
              <a:t>	Accelerometer</a:t>
            </a:r>
          </a:p>
          <a:p>
            <a:r>
              <a:rPr lang="en-US" dirty="0">
                <a:solidFill>
                  <a:schemeClr val="bg1"/>
                </a:solidFill>
              </a:rPr>
              <a:t>	Magnetometer </a:t>
            </a:r>
          </a:p>
          <a:p>
            <a:r>
              <a:rPr lang="en-US" dirty="0">
                <a:solidFill>
                  <a:schemeClr val="bg1"/>
                </a:solidFill>
              </a:rPr>
              <a:t>Barometer and  temperature sensor</a:t>
            </a:r>
          </a:p>
          <a:p>
            <a:r>
              <a:rPr lang="en-US" dirty="0">
                <a:solidFill>
                  <a:schemeClr val="bg1"/>
                </a:solidFill>
              </a:rPr>
              <a:t>	elevation</a:t>
            </a:r>
          </a:p>
          <a:p>
            <a:r>
              <a:rPr lang="en-US" dirty="0">
                <a:solidFill>
                  <a:schemeClr val="bg1"/>
                </a:solidFill>
              </a:rPr>
              <a:t>	dew point</a:t>
            </a:r>
          </a:p>
          <a:p>
            <a:r>
              <a:rPr lang="en-US" dirty="0">
                <a:solidFill>
                  <a:schemeClr val="bg1"/>
                </a:solidFill>
              </a:rPr>
              <a:t>Sensor fusion </a:t>
            </a:r>
          </a:p>
        </p:txBody>
      </p:sp>
    </p:spTree>
    <p:extLst>
      <p:ext uri="{BB962C8B-B14F-4D97-AF65-F5344CB8AC3E}">
        <p14:creationId xmlns:p14="http://schemas.microsoft.com/office/powerpoint/2010/main" val="199645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682</Words>
  <Application>Microsoft Office PowerPoint</Application>
  <PresentationFormat>Widescreen</PresentationFormat>
  <Paragraphs>167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Amazon Ember</vt:lpstr>
      <vt:lpstr>Arial</vt:lpstr>
      <vt:lpstr>Calibri</vt:lpstr>
      <vt:lpstr>Calibri Light</vt:lpstr>
      <vt:lpstr>DINWebPro</vt:lpstr>
      <vt:lpstr>Open Sans</vt:lpstr>
      <vt:lpstr>Office Theme</vt:lpstr>
      <vt:lpstr>Full Custom Drone</vt:lpstr>
      <vt:lpstr>Process and Decisions  (Overview)</vt:lpstr>
      <vt:lpstr>Initial Decisions</vt:lpstr>
      <vt:lpstr>Motor Selection</vt:lpstr>
      <vt:lpstr>Battery</vt:lpstr>
      <vt:lpstr>Power Distribution   </vt:lpstr>
      <vt:lpstr>Microprocessor or flight controller: Jensen nano</vt:lpstr>
      <vt:lpstr>Wireless interface </vt:lpstr>
      <vt:lpstr>Sensors</vt:lpstr>
      <vt:lpstr>4700 Plans and Break</vt:lpstr>
      <vt:lpstr>4800 plans</vt:lpstr>
      <vt:lpstr>Extras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Custom Drone</dc:title>
  <dc:creator>phantomprotector@outlook.com</dc:creator>
  <cp:lastModifiedBy>phantomprotector@outlook.com</cp:lastModifiedBy>
  <cp:revision>52</cp:revision>
  <dcterms:created xsi:type="dcterms:W3CDTF">2020-11-10T05:45:36Z</dcterms:created>
  <dcterms:modified xsi:type="dcterms:W3CDTF">2020-11-21T18:47:18Z</dcterms:modified>
</cp:coreProperties>
</file>